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2" y="1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30B88-2DEB-45E3-9FD0-9F2100444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FDA24-03BA-4B8C-9F6F-D56F1368E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DC8C1-FF87-421D-AD88-A3B9F01F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CD32D-5D9A-4AA8-948A-E64F0840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95AA7-0228-4E7C-B5BF-98B41495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86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8199C-6C1C-4C48-B3FB-1BB89014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83BCC-352E-4268-B450-749DEAAC7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8D021-71D3-497D-924C-F69F199FE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93FB-A3B4-479F-9C13-A4A5D769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0C49C-2468-4443-992A-D321A929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34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D6BCB7-C44E-4FD3-90CD-1FD62B689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72BEA-0873-4BF4-AD07-547237596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4780E-7A94-4B11-BF33-068A5E794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264A6-A1B1-4700-928F-B920E1E30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1FC8-C66A-452F-9DA1-3DE3EB07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5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D228-02CA-4124-AC9C-F308A1F2F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5FA02-DF50-4992-9159-D3C8567D4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917E2-41EF-4FA8-B5D7-15CA4B40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C8CFA-D8A2-4436-8DF9-578B5CF0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2F055-3C6C-4388-8CC1-D72E3051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0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DAA50-5045-4E8E-B5AA-CF209FDD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B1C19-D382-4562-B312-397377EFC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F2697-10C7-4923-8E8F-2C38B94F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6B7FA-D011-4F10-8016-028FB3BE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78678-49EF-4226-B877-E5E4E627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2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1E2C0-D776-423A-8805-A9EAF3E5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7657-0652-4B2A-8B62-A8083F499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9CCBA-ACE5-4381-BA4A-5C7A4948C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598C1-8B2A-42D7-BC90-D32F9C88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56E8A-0C2E-45D3-B93D-0BF4E57E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619A5-94F3-4201-A3B3-674D67526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09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CC6AB-590F-4C26-A9AD-61E876CE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BAD59-5C41-40EA-9DFC-2EBE6C9D5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D7152-8ABD-4096-B16A-A5C90559D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DBDF4-5C19-4437-A01C-19AD6CC25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69E76-F1F9-47E7-B126-AB15B044C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D2450-8F6B-4398-812E-D701EA7C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E9281F-FE5F-416D-B5B4-F59B8E899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08A7B-5E0F-452E-9DB2-76143092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3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E0EFF-3FEC-4242-8C3C-710957A2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71AA9E-D140-40AB-B23D-D0926DF0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B4D4F-038A-4B43-9C98-2D022DCB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79F23-7E20-4A72-B871-671E3ABA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04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2901DC-5210-4291-AA56-798C42E68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936C1F-A116-4AEB-B898-0C168D7A3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E3E98-1001-4D35-B54F-DE77DA5D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1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3A0A-2DB7-4E36-AAB6-47F969E8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D0EF4-A8F1-48FD-B3DC-CC689721D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84CA9-9B95-46BF-9387-F2A6DD279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994B3-1319-4C5E-AE46-6F14A0E5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68774-6238-4FFF-ADDB-C54E4ED07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536D6-12B9-4DBE-AAB7-F503E626A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96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87BD7-2E13-4731-943D-587482FA2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B064B-B221-49BF-8F48-26947854F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80E3F-77A7-4C29-B2CE-C9E2B0739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BEDB3-7D6C-4754-9C95-02DCCF2AB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68100-10D7-4301-8BBF-65DC32D3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C336A-8694-4D1B-BDA2-22D69010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35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3AAEDE-F720-4942-A061-91D2A7A2B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99B28-21C1-4D15-AD61-2DE55E8AA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DB919-19A4-4242-8BCA-3C9FFCCB4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F85D-F504-41F0-902B-1CE9B6D4B542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6C0F2-76B3-4C5F-AC5B-3B064E0C6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65DBB-C057-4D66-BC8E-1AAB5006B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C75DD-86BE-480D-B253-4729ECD53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9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22155/129851273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3FF17-6072-4DED-902A-E31D75F856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0240"/>
              </p:ext>
            </p:extLst>
          </p:nvPr>
        </p:nvGraphicFramePr>
        <p:xfrm>
          <a:off x="819150" y="1682749"/>
          <a:ext cx="10515600" cy="4841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5169030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890019502"/>
                    </a:ext>
                  </a:extLst>
                </a:gridCol>
              </a:tblGrid>
              <a:tr h="464994">
                <a:tc>
                  <a:txBody>
                    <a:bodyPr/>
                    <a:lstStyle/>
                    <a:p>
                      <a:r>
                        <a:rPr lang="en-US" dirty="0"/>
                        <a:t>Beth </a:t>
                      </a:r>
                      <a:r>
                        <a:rPr lang="en-US" dirty="0" err="1"/>
                        <a:t>sy’n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gweithio’n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dda</a:t>
                      </a:r>
                      <a:r>
                        <a:rPr lang="en-US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Beth </a:t>
                      </a:r>
                      <a:r>
                        <a:rPr lang="en-US" dirty="0" err="1"/>
                        <a:t>allai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fod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yn</a:t>
                      </a:r>
                      <a:r>
                        <a:rPr lang="en-US" dirty="0"/>
                        <a:t> well?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858601"/>
                  </a:ext>
                </a:extLst>
              </a:tr>
              <a:tr h="43768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969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38929A4-DD2C-4696-B977-FACEA718BA97}"/>
              </a:ext>
            </a:extLst>
          </p:cNvPr>
          <p:cNvSpPr txBox="1"/>
          <p:nvPr/>
        </p:nvSpPr>
        <p:spPr>
          <a:xfrm>
            <a:off x="819150" y="333375"/>
            <a:ext cx="10658475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err="1"/>
              <a:t>Ar</a:t>
            </a:r>
            <a:r>
              <a:rPr lang="en-GB" b="1" dirty="0"/>
              <a:t> </a:t>
            </a:r>
            <a:r>
              <a:rPr lang="en-GB" b="1" dirty="0" err="1"/>
              <a:t>ôl</a:t>
            </a:r>
            <a:r>
              <a:rPr lang="en-GB" b="1" dirty="0"/>
              <a:t> i chi </a:t>
            </a:r>
            <a:r>
              <a:rPr lang="en-GB" b="1" dirty="0" err="1"/>
              <a:t>drafod</a:t>
            </a:r>
            <a:r>
              <a:rPr lang="en-GB" b="1" dirty="0"/>
              <a:t> y </a:t>
            </a:r>
            <a:r>
              <a:rPr lang="en-GB" b="1" dirty="0" err="1"/>
              <a:t>cwestiynau</a:t>
            </a:r>
            <a:r>
              <a:rPr lang="en-GB" b="1" dirty="0"/>
              <a:t>, </a:t>
            </a:r>
            <a:r>
              <a:rPr lang="en-GB" b="1" dirty="0" err="1"/>
              <a:t>gwnewch</a:t>
            </a:r>
            <a:r>
              <a:rPr lang="en-GB" b="1" dirty="0"/>
              <a:t> </a:t>
            </a:r>
            <a:r>
              <a:rPr lang="en-GB" b="1" dirty="0" err="1"/>
              <a:t>nodyn</a:t>
            </a:r>
            <a:r>
              <a:rPr lang="en-GB" b="1" dirty="0"/>
              <a:t> </a:t>
            </a:r>
            <a:r>
              <a:rPr lang="en-GB" b="1" dirty="0" err="1"/>
              <a:t>o'r</a:t>
            </a:r>
            <a:r>
              <a:rPr lang="en-GB" b="1" dirty="0"/>
              <a:t> </a:t>
            </a:r>
            <a:r>
              <a:rPr lang="en-GB" b="1" dirty="0" err="1"/>
              <a:t>pethau</a:t>
            </a:r>
            <a:r>
              <a:rPr lang="en-GB" b="1" dirty="0"/>
              <a:t> </a:t>
            </a:r>
            <a:r>
              <a:rPr lang="en-GB" b="1" dirty="0" err="1"/>
              <a:t>sy'n</a:t>
            </a:r>
            <a:r>
              <a:rPr lang="en-GB" b="1" dirty="0"/>
              <a:t> </a:t>
            </a:r>
            <a:r>
              <a:rPr lang="en-GB" b="1" dirty="0" err="1"/>
              <a:t>gweithio'n</a:t>
            </a:r>
            <a:r>
              <a:rPr lang="en-GB" b="1" dirty="0"/>
              <a:t> </a:t>
            </a:r>
            <a:r>
              <a:rPr lang="en-GB" b="1" dirty="0" err="1"/>
              <a:t>dda</a:t>
            </a:r>
            <a:r>
              <a:rPr lang="en-GB" b="1" dirty="0"/>
              <a:t> </a:t>
            </a:r>
            <a:r>
              <a:rPr lang="en-GB" b="1" dirty="0" err="1"/>
              <a:t>a'r</a:t>
            </a:r>
            <a:r>
              <a:rPr lang="en-GB" b="1" dirty="0"/>
              <a:t> </a:t>
            </a:r>
            <a:r>
              <a:rPr lang="en-GB" b="1" dirty="0" err="1"/>
              <a:t>pethau</a:t>
            </a:r>
            <a:r>
              <a:rPr lang="en-GB" b="1" dirty="0"/>
              <a:t> y </a:t>
            </a:r>
            <a:r>
              <a:rPr lang="en-GB" b="1" dirty="0" err="1"/>
              <a:t>gellid</a:t>
            </a:r>
            <a:r>
              <a:rPr lang="en-GB" b="1" dirty="0"/>
              <a:t> </a:t>
            </a:r>
            <a:r>
              <a:rPr lang="en-GB" b="1" dirty="0" err="1"/>
              <a:t>eu</a:t>
            </a:r>
            <a:r>
              <a:rPr lang="en-GB" b="1" dirty="0"/>
              <a:t> </a:t>
            </a:r>
            <a:r>
              <a:rPr lang="en-GB" b="1" dirty="0" err="1"/>
              <a:t>gwella</a:t>
            </a:r>
            <a:r>
              <a:rPr lang="en-GB" b="1" dirty="0"/>
              <a:t>. </a:t>
            </a:r>
            <a:r>
              <a:rPr lang="en-GB" b="1" dirty="0" err="1"/>
              <a:t>Yna</a:t>
            </a:r>
            <a:r>
              <a:rPr lang="en-GB" b="1" dirty="0"/>
              <a:t>, </a:t>
            </a:r>
            <a:r>
              <a:rPr lang="en-GB" b="1" dirty="0" err="1"/>
              <a:t>penderfynwch</a:t>
            </a:r>
            <a:r>
              <a:rPr lang="en-GB" b="1" dirty="0"/>
              <a:t> </a:t>
            </a:r>
            <a:r>
              <a:rPr lang="en-GB" b="1" dirty="0" err="1"/>
              <a:t>beth</a:t>
            </a:r>
            <a:r>
              <a:rPr lang="en-GB" b="1" dirty="0"/>
              <a:t> </a:t>
            </a:r>
            <a:r>
              <a:rPr lang="en-GB" b="1" dirty="0" err="1"/>
              <a:t>sydd</a:t>
            </a:r>
            <a:r>
              <a:rPr lang="en-GB" b="1" dirty="0"/>
              <a:t> </a:t>
            </a:r>
            <a:r>
              <a:rPr lang="en-GB" b="1" dirty="0" err="1"/>
              <a:t>angen</a:t>
            </a:r>
            <a:r>
              <a:rPr lang="en-GB" b="1" dirty="0"/>
              <a:t> i chi </a:t>
            </a:r>
            <a:r>
              <a:rPr lang="en-GB" b="1" dirty="0" err="1"/>
              <a:t>ei</a:t>
            </a:r>
            <a:r>
              <a:rPr lang="en-GB" b="1" dirty="0"/>
              <a:t> </a:t>
            </a:r>
            <a:r>
              <a:rPr lang="en-GB" b="1" dirty="0" err="1"/>
              <a:t>wneud</a:t>
            </a:r>
            <a:r>
              <a:rPr lang="en-GB" b="1" dirty="0"/>
              <a:t>, </a:t>
            </a:r>
            <a:r>
              <a:rPr lang="en-GB" b="1" dirty="0" err="1"/>
              <a:t>pwy</a:t>
            </a:r>
            <a:r>
              <a:rPr lang="en-GB" b="1" dirty="0"/>
              <a:t> </a:t>
            </a:r>
            <a:r>
              <a:rPr lang="en-GB" b="1" dirty="0" err="1"/>
              <a:t>fydd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gyfrifol</a:t>
            </a:r>
            <a:r>
              <a:rPr lang="en-GB" b="1" dirty="0"/>
              <a:t> ac </a:t>
            </a:r>
            <a:r>
              <a:rPr lang="en-GB" b="1" dirty="0" err="1"/>
              <a:t>erbyn</a:t>
            </a:r>
            <a:r>
              <a:rPr lang="en-GB" b="1" dirty="0"/>
              <a:t> </a:t>
            </a:r>
            <a:r>
              <a:rPr lang="en-GB" b="1" dirty="0" err="1"/>
              <a:t>pryd</a:t>
            </a:r>
            <a:r>
              <a:rPr lang="en-GB" b="1" dirty="0"/>
              <a:t> y </a:t>
            </a:r>
            <a:r>
              <a:rPr lang="en-GB" b="1" dirty="0" err="1"/>
              <a:t>dylid</a:t>
            </a:r>
            <a:r>
              <a:rPr lang="en-GB" b="1" dirty="0"/>
              <a:t> </a:t>
            </a:r>
            <a:r>
              <a:rPr lang="en-GB" b="1" dirty="0" err="1"/>
              <a:t>cwblhau'r</a:t>
            </a:r>
            <a:r>
              <a:rPr lang="en-GB" b="1" dirty="0"/>
              <a:t> </a:t>
            </a:r>
            <a:r>
              <a:rPr lang="en-GB" b="1" dirty="0" err="1"/>
              <a:t>camau</a:t>
            </a:r>
            <a:r>
              <a:rPr lang="en-GB" b="1" dirty="0"/>
              <a:t> </a:t>
            </a:r>
            <a:r>
              <a:rPr lang="en-GB" b="1" dirty="0" err="1"/>
              <a:t>hyn</a:t>
            </a:r>
            <a:r>
              <a:rPr lang="en-GB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93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3FF17-6072-4DED-902A-E31D75F856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060047"/>
              </p:ext>
            </p:extLst>
          </p:nvPr>
        </p:nvGraphicFramePr>
        <p:xfrm>
          <a:off x="838200" y="301624"/>
          <a:ext cx="10515600" cy="3041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6128">
                  <a:extLst>
                    <a:ext uri="{9D8B030D-6E8A-4147-A177-3AD203B41FA5}">
                      <a16:colId xmlns:a16="http://schemas.microsoft.com/office/drawing/2014/main" val="1951690306"/>
                    </a:ext>
                  </a:extLst>
                </a:gridCol>
                <a:gridCol w="2484736">
                  <a:extLst>
                    <a:ext uri="{9D8B030D-6E8A-4147-A177-3AD203B41FA5}">
                      <a16:colId xmlns:a16="http://schemas.microsoft.com/office/drawing/2014/main" val="2890019502"/>
                    </a:ext>
                  </a:extLst>
                </a:gridCol>
                <a:gridCol w="2484736">
                  <a:extLst>
                    <a:ext uri="{9D8B030D-6E8A-4147-A177-3AD203B41FA5}">
                      <a16:colId xmlns:a16="http://schemas.microsoft.com/office/drawing/2014/main" val="430768440"/>
                    </a:ext>
                  </a:extLst>
                </a:gridCol>
              </a:tblGrid>
              <a:tr h="464994">
                <a:tc>
                  <a:txBody>
                    <a:bodyPr/>
                    <a:lstStyle/>
                    <a:p>
                      <a:r>
                        <a:rPr lang="en-US" dirty="0"/>
                        <a:t>Beth </a:t>
                      </a:r>
                      <a:r>
                        <a:rPr lang="en-US" dirty="0" err="1"/>
                        <a:t>sydd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angen</a:t>
                      </a:r>
                      <a:r>
                        <a:rPr lang="en-US" dirty="0"/>
                        <a:t> i </a:t>
                      </a:r>
                      <a:r>
                        <a:rPr lang="en-US" dirty="0" err="1"/>
                        <a:t>ni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wneud</a:t>
                      </a:r>
                      <a:r>
                        <a:rPr lang="en-US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Pwy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sydd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gyfrifol</a:t>
                      </a:r>
                      <a:r>
                        <a:rPr lang="en-US" dirty="0"/>
                        <a:t> am </a:t>
                      </a:r>
                      <a:r>
                        <a:rPr lang="en-US" dirty="0" err="1"/>
                        <a:t>wneud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hyn</a:t>
                      </a:r>
                      <a:r>
                        <a:rPr lang="en-US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I’w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gyflawni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erbyn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pryd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858601"/>
                  </a:ext>
                </a:extLst>
              </a:tr>
              <a:tr h="48029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1.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96962"/>
                  </a:ext>
                </a:extLst>
              </a:tr>
              <a:tr h="48029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2.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485332"/>
                  </a:ext>
                </a:extLst>
              </a:tr>
              <a:tr h="48029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3.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421499"/>
                  </a:ext>
                </a:extLst>
              </a:tr>
              <a:tr h="48029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4.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263680"/>
                  </a:ext>
                </a:extLst>
              </a:tr>
              <a:tr h="48029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5.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25406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1FF7F68-8A55-4398-8900-2599CE687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048608" y="4871258"/>
            <a:ext cx="1787221" cy="173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4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Lowri Jones</dc:creator>
  <cp:lastModifiedBy>Gweirydd Ioan</cp:lastModifiedBy>
  <cp:revision>3</cp:revision>
  <dcterms:created xsi:type="dcterms:W3CDTF">2022-09-12T09:44:15Z</dcterms:created>
  <dcterms:modified xsi:type="dcterms:W3CDTF">2022-09-26T08:21:11Z</dcterms:modified>
</cp:coreProperties>
</file>